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D99GqL1zdYOu6P4+SGD73RNkM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DF7C04-F297-4197-AE42-DEDBAFD58F57}">
  <a:tblStyle styleId="{D4DF7C04-F297-4197-AE42-DEDBAFD58F57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70C835-0A22-4037-BC63-F0D3758EF19C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5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5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customschemas.google.com/relationships/presentationmetadata" Target="meta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57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notesMaster" Target="notesMasters/notesMaster1.xml" /><Relationship Id="rId56" Type="http://schemas.openxmlformats.org/officeDocument/2006/relationships/theme" Target="theme/theme1.xml" /><Relationship Id="rId8" Type="http://schemas.openxmlformats.org/officeDocument/2006/relationships/slide" Target="slides/slide6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d3413f35b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3d3413f35b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d3413f35b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3d3413f35b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d3413f35b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g3d3413f35b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d3413f35b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g3d3413f35b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d3413f35b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g3d3413f35b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d3413f35b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3d3413f35b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d3413f35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g3d3413f35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d3413f35b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g3d3413f35b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d3413f35b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g3d3413f35b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d3413f35b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3d3413f35b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d3413f35b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g3d3413f35b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d3413f35b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3d3413f35b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d3413f35b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g3d3413f35b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d3413f35b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g3d3413f35b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3413f35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d3413f35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2a4a14c6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3d2a4a14c6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2a4a14c6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3d2a4a14c6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8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8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4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7836" y="6179770"/>
            <a:ext cx="604990" cy="67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8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86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6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6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8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8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" name="Google Shape;124;p8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8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8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9"/>
          <p:cNvSpPr txBox="1"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9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9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9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7836" y="6179770"/>
            <a:ext cx="604990" cy="67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0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0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0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9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9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7836" y="6179770"/>
            <a:ext cx="604990" cy="67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9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9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9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9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9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6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6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6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7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7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9"/>
          <p:cNvSpPr txBox="1"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9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9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9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7836" y="6179770"/>
            <a:ext cx="604990" cy="67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0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0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0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8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8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7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7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7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71"/>
          <p:cNvSpPr/>
          <p:nvPr/>
        </p:nvSpPr>
        <p:spPr>
          <a:xfrm>
            <a:off x="395536" y="260648"/>
            <a:ext cx="8352928" cy="5904656"/>
          </a:xfrm>
          <a:prstGeom prst="rect">
            <a:avLst/>
          </a:prstGeom>
          <a:noFill/>
          <a:ln w="254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  <a:defRPr sz="3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7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7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73"/>
          <p:cNvSpPr/>
          <p:nvPr/>
        </p:nvSpPr>
        <p:spPr>
          <a:xfrm>
            <a:off x="395536" y="260648"/>
            <a:ext cx="8352900" cy="5904600"/>
          </a:xfrm>
          <a:prstGeom prst="rect">
            <a:avLst/>
          </a:prstGeom>
          <a:noFill/>
          <a:ln w="254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381628" y="1291381"/>
            <a:ext cx="8366835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u="sng"/>
              <a:t>Blind Enhanced and Assistive Cap with Optical Navigation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281729" y="6135991"/>
            <a:ext cx="65527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COMPUTER SCIENCE AND ENGINEERING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AWH ENGINEERING COLLEGE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1" name="Google Shape;171;p1"/>
          <p:cNvGraphicFramePr/>
          <p:nvPr/>
        </p:nvGraphicFramePr>
        <p:xfrm>
          <a:off x="2987824" y="3480729"/>
          <a:ext cx="5472600" cy="2143345"/>
        </p:xfrm>
        <a:graphic>
          <a:graphicData uri="http://schemas.openxmlformats.org/drawingml/2006/table">
            <a:tbl>
              <a:tblPr firstRow="1" bandRow="1">
                <a:noFill/>
                <a:tableStyleId>{D4DF7C04-F297-4197-AE42-DEDBAFD58F57}</a:tableStyleId>
              </a:tblPr>
              <a:tblGrid>
                <a:gridCol w="72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Sl no: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Name of the member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Reg. No: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</a:t>
                      </a:r>
                      <a:r>
                        <a:rPr lang="en-US" sz="1800"/>
                        <a:t>abarish A V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AWH2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CS0</a:t>
                      </a:r>
                      <a:r>
                        <a:rPr lang="en-US" sz="1800"/>
                        <a:t>48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Madhav M 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AWH2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CS0</a:t>
                      </a:r>
                      <a:r>
                        <a:rPr lang="en-US" sz="1800"/>
                        <a:t>29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Ni</a:t>
                      </a:r>
                      <a:r>
                        <a:rPr lang="en-US" sz="1800"/>
                        <a:t>ved 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AWH2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CS04</a:t>
                      </a:r>
                      <a:r>
                        <a:rPr lang="en-US" sz="1800"/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Bashaar Abdullah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AWH2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CS0</a:t>
                      </a:r>
                      <a:r>
                        <a:rPr lang="en-US" sz="1800"/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Google Shape;172;p1"/>
          <p:cNvSpPr txBox="1"/>
          <p:nvPr/>
        </p:nvSpPr>
        <p:spPr>
          <a:xfrm>
            <a:off x="2481248" y="2756804"/>
            <a:ext cx="416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Presented by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No:0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467546" y="3230421"/>
            <a:ext cx="29523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Guided by,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4" name="Google Shape;174;p1"/>
          <p:cNvGraphicFramePr/>
          <p:nvPr/>
        </p:nvGraphicFramePr>
        <p:xfrm>
          <a:off x="467546" y="3626598"/>
          <a:ext cx="2227500" cy="1005860"/>
        </p:xfrm>
        <a:graphic>
          <a:graphicData uri="http://schemas.openxmlformats.org/drawingml/2006/table">
            <a:tbl>
              <a:tblPr firstRow="1" bandRow="1">
                <a:noFill/>
                <a:tableStyleId>{D4DF7C04-F297-4197-AE42-DEDBAFD58F57}</a:tableStyleId>
              </a:tblPr>
              <a:tblGrid>
                <a:gridCol w="22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Ms. </a:t>
                      </a:r>
                      <a:r>
                        <a:rPr lang="en-US" sz="1800"/>
                        <a:t>Rahana Sulthana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Assistant Professor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Dept. of CSE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5" name="Google Shape;175;p1" descr="C:\Users\hp\Desktop\AWH_Engineering_College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7" y="366446"/>
            <a:ext cx="956495" cy="1070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478614" y="1336431"/>
            <a:ext cx="8231400" cy="468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Existing assistive systems include smart glasses and sensor-based devices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Provide features like obstacle detection, text recognition, and navigation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Use camera-based AI or IoT sensors for assistance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245" name="Google Shape;245;p4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SYSTEM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body" idx="1"/>
          </p:nvPr>
        </p:nvSpPr>
        <p:spPr>
          <a:xfrm>
            <a:off x="462298" y="1151721"/>
            <a:ext cx="8219400" cy="4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Most systems offer limited or single functionalities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Features like detection, navigation, and alerts work independently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High cost and complex design reduce accessibility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Dependence on cloud processing causes latency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Limited integration of AI vision and sensor data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sp>
        <p:nvSpPr>
          <p:cNvPr id="254" name="Google Shape;254;p4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7" name="Google Shape;257;p43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SYSTEM(Cont..)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>
            <a:off x="478614" y="1340768"/>
            <a:ext cx="82314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9900" algn="just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Existing assistive devices are expensive and not easily accessible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469900" algn="just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Limited integration of multiple functionalities in a single system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469900" algn="just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Dependency on cloud-based AI leads to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delays in alert generation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during navigation.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263" name="Google Shape;263;p4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66" name="Google Shape;266;p44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478614" y="1340768"/>
            <a:ext cx="82314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Need for a system that supports continuous and multi-object detection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visually impaired users require a system that can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adapt to diverse environments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, including indoor, outdoor, crowded, or low-light areas.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Demand for a low-cost, portable, and user-friendly wearable solution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Requirement useful AI models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73" name="Google Shape;273;p4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75" name="Google Shape;275;p45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STATEMENT(Cont..)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>
            <a:spLocks noGrp="1"/>
          </p:cNvSpPr>
          <p:nvPr>
            <p:ph type="body" idx="1"/>
          </p:nvPr>
        </p:nvSpPr>
        <p:spPr>
          <a:xfrm>
            <a:off x="478614" y="1340768"/>
            <a:ext cx="82314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Smart assistive cap integrating camera, sensors, and mobile application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Uses AI models for multi-object detection (obstacles, text, currency)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edge AI allows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on-device processing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, reducing latency and dependency on cloud or smartphone processing.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281" name="Google Shape;281;p46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6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84" name="Google Shape;284;p46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SYSTEM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body" idx="1"/>
          </p:nvPr>
        </p:nvSpPr>
        <p:spPr>
          <a:xfrm>
            <a:off x="478614" y="1700808"/>
            <a:ext cx="8231400" cy="3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Combines multiple features: fall detection, alerts, and location tracking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Uses smartphone + edge processing for faster response (reduced latency)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All functionalities work together in a single system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Low-cost, portable, and easy-to-use design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290" name="Google Shape;290;p4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SYSTEM(Cont..)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01" name="Google Shape;301;p48"/>
          <p:cNvSpPr txBox="1"/>
          <p:nvPr/>
        </p:nvSpPr>
        <p:spPr>
          <a:xfrm>
            <a:off x="503550" y="3044250"/>
            <a:ext cx="81369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FEASIBILITY STUDY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9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456300" y="1124351"/>
            <a:ext cx="8231400" cy="50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hardware: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sensors (accelerometer), camera, microcontroller (esp32/arduino), edge ai modules are readily available.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software: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ai models (yolo, cnn) and mobile app platforms (react native) are mature and compatible with low-power devices.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310" name="Google Shape;310;p49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FEASIBILITY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16" name="Google Shape;316;p5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body" idx="1"/>
          </p:nvPr>
        </p:nvSpPr>
        <p:spPr>
          <a:xfrm>
            <a:off x="461030" y="1323184"/>
            <a:ext cx="82314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48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usability: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wearable cap design is portable and comfortable for visually impaired users.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48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real-time functionality: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AI ensures immediate obstacle detection and navigation alerts.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48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maintenance: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minimal; periodic calibration and software updates are sufficient.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48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adaptability: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can be used in indoor, outdoor, crowded, or low-light environments.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b="1"/>
          </a:p>
        </p:txBody>
      </p:sp>
      <p:sp>
        <p:nvSpPr>
          <p:cNvPr id="319" name="Google Shape;319;p51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FEASIBILITY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25" name="Google Shape;325;p5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7" name="Google Shape;327;p53"/>
          <p:cNvSpPr txBox="1">
            <a:spLocks noGrp="1"/>
          </p:cNvSpPr>
          <p:nvPr>
            <p:ph type="body" idx="1"/>
          </p:nvPr>
        </p:nvSpPr>
        <p:spPr>
          <a:xfrm>
            <a:off x="461030" y="1041831"/>
            <a:ext cx="8231400" cy="50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spcBef>
                <a:spcPts val="48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hardware cost: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moderate; sensors, microcontrollers, and camera modules are affordable.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software cost: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minimal; open-source ai frameworks (tensorflow lite, yolo) reduce licensing expenses.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scalability: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potential for mass production; mobile app integration reduces additional costs.</a:t>
            </a:r>
            <a:br>
              <a:rPr lang="en-US" sz="2500">
                <a:latin typeface="Arial"/>
                <a:ea typeface="Arial"/>
                <a:cs typeface="Arial"/>
                <a:sym typeface="Arial"/>
              </a:rPr>
            </a:b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long-term benefits: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improves safety and independence of visually impaired users, reducing reliance on expensive assistive technologies or caregivers.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550"/>
          </a:p>
        </p:txBody>
      </p:sp>
      <p:sp>
        <p:nvSpPr>
          <p:cNvPr id="328" name="Google Shape;328;p53"/>
          <p:cNvSpPr txBox="1"/>
          <p:nvPr/>
        </p:nvSpPr>
        <p:spPr>
          <a:xfrm>
            <a:off x="601119" y="447292"/>
            <a:ext cx="8109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ECONOMICAL FEASIBILITY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/>
              <a:t>CONTENTS</a:t>
            </a: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body" idx="1"/>
          </p:nvPr>
        </p:nvSpPr>
        <p:spPr>
          <a:xfrm>
            <a:off x="611850" y="1238200"/>
            <a:ext cx="8075100" cy="4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2584" algn="l" rtl="0">
              <a:lnSpc>
                <a:spcPct val="80000"/>
              </a:lnSpc>
              <a:spcBef>
                <a:spcPts val="51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INTRODUCTION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ABSTRACT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OBJECTIVES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LITERATURE REVIEW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EXISTING SYSTEM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PROBLEM STATEMENT 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PROPOSED SYSTEM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FEASIBILITY STUDY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Font typeface="Times New Roman"/>
              <a:buAutoNum type="arabicPeriod"/>
            </a:pPr>
            <a:r>
              <a:rPr lang="en-US" sz="2582">
                <a:latin typeface="Times New Roman"/>
                <a:ea typeface="Times New Roman"/>
                <a:cs typeface="Times New Roman"/>
                <a:sym typeface="Times New Roman"/>
              </a:rPr>
              <a:t>REQUIREMENT SPECIFICATIONS</a:t>
            </a:r>
            <a:endParaRPr sz="258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USECASE DIAGRAM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DATA FLOW DIAGRAM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ENTITY RELATIONSHIP DIAGRAM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RESULT AND DISCUSSION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CONCLUSION</a:t>
            </a:r>
            <a:endParaRPr sz="2582"/>
          </a:p>
          <a:p>
            <a:pPr marL="457200" lvl="0" indent="-3925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2"/>
              <a:buAutoNum type="arabicPeriod"/>
            </a:pPr>
            <a:r>
              <a:rPr lang="en-US" sz="2582"/>
              <a:t>REFERENCES</a:t>
            </a:r>
            <a:endParaRPr sz="1825"/>
          </a:p>
        </p:txBody>
      </p:sp>
      <p:sp>
        <p:nvSpPr>
          <p:cNvPr id="182" name="Google Shape;182;p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183" name="Google Shape;183;p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 sz="3200" b="1" u="sng">
              <a:solidFill>
                <a:schemeClr val="dk1"/>
              </a:solidFill>
            </a:endParaRPr>
          </a:p>
        </p:txBody>
      </p:sp>
      <p:sp>
        <p:nvSpPr>
          <p:cNvPr id="184" name="Google Shape;184;p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34" name="Google Shape;334;p5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6" name="Google Shape;336;p54"/>
          <p:cNvSpPr txBox="1"/>
          <p:nvPr/>
        </p:nvSpPr>
        <p:spPr>
          <a:xfrm>
            <a:off x="503550" y="3090450"/>
            <a:ext cx="813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 SPECIFICATIONS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body" idx="1"/>
          </p:nvPr>
        </p:nvSpPr>
        <p:spPr>
          <a:xfrm>
            <a:off x="478614" y="1047153"/>
            <a:ext cx="8231400" cy="499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0525" algn="just" rtl="0">
              <a:spcBef>
                <a:spcPts val="48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detect obstacles (stationary &amp; moving)</a:t>
            </a:r>
            <a:br>
              <a:rPr lang="en-US" sz="2550"/>
            </a:br>
            <a:endParaRPr sz="2550"/>
          </a:p>
          <a:p>
            <a:pPr marL="457200" lvl="0" indent="-390525" algn="just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provide navigation guidance via audio/haptic alerts</a:t>
            </a:r>
            <a:br>
              <a:rPr lang="en-US" sz="2550"/>
            </a:br>
            <a:endParaRPr sz="2550"/>
          </a:p>
          <a:p>
            <a:pPr marL="457200" lvl="0" indent="-390525" algn="just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recognize obstacles and currency</a:t>
            </a:r>
            <a:br>
              <a:rPr lang="en-US" sz="2550"/>
            </a:br>
            <a:endParaRPr sz="2550"/>
          </a:p>
          <a:p>
            <a:pPr marL="457200" lvl="0" indent="-390525" algn="just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detect falls or collisions and trigger alerts</a:t>
            </a:r>
            <a:br>
              <a:rPr lang="en-US" sz="2550"/>
            </a:br>
            <a:endParaRPr sz="2550"/>
          </a:p>
          <a:p>
            <a:pPr marL="457200" lvl="0" indent="-390525" algn="just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process data on-device using edge ai</a:t>
            </a:r>
            <a:br>
              <a:rPr lang="en-US" sz="2550"/>
            </a:br>
            <a:endParaRPr sz="2550"/>
          </a:p>
          <a:p>
            <a:pPr marL="457200" lvl="0" indent="-390525" algn="just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communicate with mobile app via bluetooth/wifi</a:t>
            </a:r>
            <a:endParaRPr sz="2550"/>
          </a:p>
          <a:p>
            <a:pPr marL="34290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50" b="1"/>
          </a:p>
        </p:txBody>
      </p:sp>
      <p:sp>
        <p:nvSpPr>
          <p:cNvPr id="345" name="Google Shape;345;p55"/>
          <p:cNvSpPr txBox="1"/>
          <p:nvPr/>
        </p:nvSpPr>
        <p:spPr>
          <a:xfrm>
            <a:off x="395537" y="338235"/>
            <a:ext cx="83145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REQUIREMENTS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51" name="Google Shape;351;p59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9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3" name="Google Shape;353;p59"/>
          <p:cNvSpPr txBox="1">
            <a:spLocks noGrp="1"/>
          </p:cNvSpPr>
          <p:nvPr>
            <p:ph type="body" idx="1"/>
          </p:nvPr>
        </p:nvSpPr>
        <p:spPr>
          <a:xfrm>
            <a:off x="379875" y="1114275"/>
            <a:ext cx="8583300" cy="49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50"/>
          </a:p>
          <a:p>
            <a:pPr marL="457200" lvl="0" indent="-396875" algn="l" rtl="0">
              <a:spcBef>
                <a:spcPts val="480"/>
              </a:spcBef>
              <a:spcAft>
                <a:spcPts val="0"/>
              </a:spcAft>
              <a:buSzPts val="2650"/>
              <a:buChar char="•"/>
            </a:pPr>
            <a:r>
              <a:rPr lang="en-US" sz="2650"/>
              <a:t>lightweight, comfortable, and easy to use</a:t>
            </a:r>
            <a:endParaRPr sz="265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50"/>
          </a:p>
          <a:p>
            <a:pPr marL="457200" lvl="0" indent="-396875" algn="l" rtl="0">
              <a:spcBef>
                <a:spcPts val="480"/>
              </a:spcBef>
              <a:spcAft>
                <a:spcPts val="0"/>
              </a:spcAft>
              <a:buSzPts val="2650"/>
              <a:buChar char="•"/>
            </a:pPr>
            <a:r>
              <a:rPr lang="en-US" sz="2650"/>
              <a:t>reliable in various environments (indoor/outdoor, low-light)</a:t>
            </a:r>
            <a:endParaRPr sz="2650"/>
          </a:p>
          <a:p>
            <a:pPr marL="457200" lvl="0" indent="-396875" algn="l" rtl="0">
              <a:spcBef>
                <a:spcPts val="0"/>
              </a:spcBef>
              <a:spcAft>
                <a:spcPts val="0"/>
              </a:spcAft>
              <a:buSzPts val="2650"/>
              <a:buChar char="•"/>
            </a:pPr>
            <a:r>
              <a:rPr lang="en-US" sz="2650"/>
              <a:t>scalable for future enhancements</a:t>
            </a:r>
            <a:endParaRPr sz="265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50"/>
          </a:p>
          <a:p>
            <a:pPr marL="457200" lvl="0" indent="-396875" algn="l" rtl="0">
              <a:spcBef>
                <a:spcPts val="480"/>
              </a:spcBef>
              <a:spcAft>
                <a:spcPts val="0"/>
              </a:spcAft>
              <a:buSzPts val="2650"/>
              <a:buChar char="•"/>
            </a:pPr>
            <a:r>
              <a:rPr lang="en-US" sz="2650"/>
              <a:t>portable and mostly independent of smartphone</a:t>
            </a:r>
            <a:endParaRPr sz="265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50"/>
          </a:p>
          <a:p>
            <a:pPr marL="457200" lvl="0" indent="-396875" algn="l" rtl="0">
              <a:spcBef>
                <a:spcPts val="480"/>
              </a:spcBef>
              <a:spcAft>
                <a:spcPts val="0"/>
              </a:spcAft>
              <a:buSzPts val="2650"/>
              <a:buChar char="•"/>
            </a:pPr>
            <a:r>
              <a:rPr lang="en-US" sz="2650"/>
              <a:t>secure and privacy-protected data</a:t>
            </a:r>
            <a:endParaRPr sz="265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5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50" b="1"/>
          </a:p>
        </p:txBody>
      </p:sp>
      <p:sp>
        <p:nvSpPr>
          <p:cNvPr id="354" name="Google Shape;354;p59"/>
          <p:cNvSpPr txBox="1"/>
          <p:nvPr/>
        </p:nvSpPr>
        <p:spPr>
          <a:xfrm>
            <a:off x="0" y="447292"/>
            <a:ext cx="903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FUNCTIONAL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61" name="Google Shape;361;p6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63" name="Google Shape;363;p62"/>
          <p:cNvSpPr txBox="1">
            <a:spLocks noGrp="1"/>
          </p:cNvSpPr>
          <p:nvPr>
            <p:ph type="body" idx="1"/>
          </p:nvPr>
        </p:nvSpPr>
        <p:spPr>
          <a:xfrm>
            <a:off x="456303" y="1460333"/>
            <a:ext cx="8231400" cy="4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</p:txBody>
      </p:sp>
      <p:sp>
        <p:nvSpPr>
          <p:cNvPr id="364" name="Google Shape;364;p62"/>
          <p:cNvSpPr txBox="1"/>
          <p:nvPr/>
        </p:nvSpPr>
        <p:spPr>
          <a:xfrm>
            <a:off x="0" y="324204"/>
            <a:ext cx="9036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CASE DIAGRAM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62"/>
          <p:cNvPicPr preferRelativeResize="0"/>
          <p:nvPr/>
        </p:nvPicPr>
        <p:blipFill rotWithShape="1">
          <a:blip r:embed="rId3">
            <a:alphaModFix/>
          </a:blip>
          <a:srcRect l="-1112" t="11457"/>
          <a:stretch/>
        </p:blipFill>
        <p:spPr>
          <a:xfrm>
            <a:off x="527413" y="1330287"/>
            <a:ext cx="8089174" cy="47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38" y="1124500"/>
            <a:ext cx="7933524" cy="49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2"/>
          <p:cNvSpPr/>
          <p:nvPr/>
        </p:nvSpPr>
        <p:spPr>
          <a:xfrm>
            <a:off x="3415700" y="1094275"/>
            <a:ext cx="18828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body" idx="1"/>
          </p:nvPr>
        </p:nvSpPr>
        <p:spPr>
          <a:xfrm>
            <a:off x="899703" y="2482258"/>
            <a:ext cx="8231400" cy="4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</p:txBody>
      </p:sp>
      <p:sp>
        <p:nvSpPr>
          <p:cNvPr id="377" name="Google Shape;377;p63"/>
          <p:cNvSpPr txBox="1"/>
          <p:nvPr/>
        </p:nvSpPr>
        <p:spPr>
          <a:xfrm>
            <a:off x="0" y="447292"/>
            <a:ext cx="9036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 DIAGRAM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3"/>
          <p:cNvSpPr txBox="1"/>
          <p:nvPr/>
        </p:nvSpPr>
        <p:spPr>
          <a:xfrm>
            <a:off x="576216" y="1124360"/>
            <a:ext cx="11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0</a:t>
            </a:r>
            <a:endParaRPr/>
          </a:p>
        </p:txBody>
      </p:sp>
      <p:pic>
        <p:nvPicPr>
          <p:cNvPr id="379" name="Google Shape;379;p63" title="mp_dfd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25" y="1845805"/>
            <a:ext cx="8015174" cy="381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86" name="Google Shape;386;p6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88" name="Google Shape;388;p64"/>
          <p:cNvSpPr txBox="1">
            <a:spLocks noGrp="1"/>
          </p:cNvSpPr>
          <p:nvPr>
            <p:ph type="body" idx="1"/>
          </p:nvPr>
        </p:nvSpPr>
        <p:spPr>
          <a:xfrm>
            <a:off x="468128" y="1423833"/>
            <a:ext cx="8231400" cy="4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</p:txBody>
      </p:sp>
      <p:sp>
        <p:nvSpPr>
          <p:cNvPr id="389" name="Google Shape;389;p64"/>
          <p:cNvSpPr txBox="1"/>
          <p:nvPr/>
        </p:nvSpPr>
        <p:spPr>
          <a:xfrm>
            <a:off x="0" y="447292"/>
            <a:ext cx="9036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 DIAGRAM(Cont..)</a:t>
            </a:r>
            <a:endParaRPr sz="38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64"/>
          <p:cNvSpPr txBox="1"/>
          <p:nvPr/>
        </p:nvSpPr>
        <p:spPr>
          <a:xfrm>
            <a:off x="602066" y="1124360"/>
            <a:ext cx="11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1</a:t>
            </a:r>
            <a:endParaRPr/>
          </a:p>
        </p:txBody>
      </p:sp>
      <p:pic>
        <p:nvPicPr>
          <p:cNvPr id="391" name="Google Shape;391;p64" title="mp_dfd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5" y="2056886"/>
            <a:ext cx="8010326" cy="318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398" name="Google Shape;398;p6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00" name="Google Shape;400;p65"/>
          <p:cNvSpPr txBox="1">
            <a:spLocks noGrp="1"/>
          </p:cNvSpPr>
          <p:nvPr>
            <p:ph type="body" idx="1"/>
          </p:nvPr>
        </p:nvSpPr>
        <p:spPr>
          <a:xfrm>
            <a:off x="468128" y="1423833"/>
            <a:ext cx="8231400" cy="4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</p:txBody>
      </p:sp>
      <p:sp>
        <p:nvSpPr>
          <p:cNvPr id="401" name="Google Shape;401;p65"/>
          <p:cNvSpPr txBox="1"/>
          <p:nvPr/>
        </p:nvSpPr>
        <p:spPr>
          <a:xfrm>
            <a:off x="0" y="447292"/>
            <a:ext cx="9036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 DIAGRAM(Cont..)</a:t>
            </a:r>
            <a:endParaRPr sz="38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65"/>
          <p:cNvSpPr txBox="1"/>
          <p:nvPr/>
        </p:nvSpPr>
        <p:spPr>
          <a:xfrm>
            <a:off x="631066" y="1230860"/>
            <a:ext cx="11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2</a:t>
            </a:r>
            <a:endParaRPr/>
          </a:p>
        </p:txBody>
      </p:sp>
      <p:pic>
        <p:nvPicPr>
          <p:cNvPr id="403" name="Google Shape;403;p65" title="mp_dfd2.png"/>
          <p:cNvPicPr preferRelativeResize="0"/>
          <p:nvPr/>
        </p:nvPicPr>
        <p:blipFill rotWithShape="1">
          <a:blip r:embed="rId3">
            <a:alphaModFix/>
          </a:blip>
          <a:srcRect t="4180" b="-4180"/>
          <a:stretch/>
        </p:blipFill>
        <p:spPr>
          <a:xfrm>
            <a:off x="579508" y="1635300"/>
            <a:ext cx="8008617" cy="45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10" name="Google Shape;410;p66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66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body" idx="1"/>
          </p:nvPr>
        </p:nvSpPr>
        <p:spPr>
          <a:xfrm>
            <a:off x="468128" y="1423833"/>
            <a:ext cx="8231400" cy="4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</p:txBody>
      </p:sp>
      <p:sp>
        <p:nvSpPr>
          <p:cNvPr id="413" name="Google Shape;413;p66"/>
          <p:cNvSpPr txBox="1"/>
          <p:nvPr/>
        </p:nvSpPr>
        <p:spPr>
          <a:xfrm>
            <a:off x="61544" y="447292"/>
            <a:ext cx="9036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ENTITY RELATIONSHIP DIAGRAM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DEB3A-097E-BFE5-F15E-8A6170AC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5" y="1154055"/>
            <a:ext cx="5530657" cy="4973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20" name="Google Shape;420;p6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6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body" idx="1"/>
          </p:nvPr>
        </p:nvSpPr>
        <p:spPr>
          <a:xfrm>
            <a:off x="418783" y="1380339"/>
            <a:ext cx="8219256" cy="483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System successfully performs real-time obstacle detection and navigation assistance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Accurate detection of multiple objects (obstacles, text, currency) using AI models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Sensor + camera integration improves reliability of detection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Fall detection and alert system works effectively with minimal delay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Real-time alerts are generated through the mobile application</a:t>
            </a:r>
            <a:endParaRPr sz="2600"/>
          </a:p>
        </p:txBody>
      </p:sp>
      <p:sp>
        <p:nvSpPr>
          <p:cNvPr id="423" name="Google Shape;423;p67"/>
          <p:cNvSpPr txBox="1"/>
          <p:nvPr/>
        </p:nvSpPr>
        <p:spPr>
          <a:xfrm>
            <a:off x="601119" y="447292"/>
            <a:ext cx="810898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d3413f35ba_0_50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29" name="Google Shape;429;g3d3413f35ba_0_50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g3d3413f35ba_0_50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31" name="Google Shape;431;g3d3413f35ba_0_50"/>
          <p:cNvSpPr txBox="1">
            <a:spLocks noGrp="1"/>
          </p:cNvSpPr>
          <p:nvPr>
            <p:ph type="body" idx="1"/>
          </p:nvPr>
        </p:nvSpPr>
        <p:spPr>
          <a:xfrm>
            <a:off x="418783" y="1380339"/>
            <a:ext cx="8219400" cy="4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Edge processing using smartphone ensures low latency and faster response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System provides continuous monitoring and multi-functional assistance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Portable and low-cost design makes it practical for real-world use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Performance remains stable in different environments (indoor/outdoor)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Overall system improves safety, independence, and user experience</a:t>
            </a:r>
            <a:endParaRPr sz="2600"/>
          </a:p>
        </p:txBody>
      </p:sp>
      <p:sp>
        <p:nvSpPr>
          <p:cNvPr id="432" name="Google Shape;432;g3d3413f35ba_0_50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467544" y="1644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31-04-2026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8064896" cy="419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Assistive system designed for visually impaired users using AI and sensors</a:t>
            </a:r>
            <a:endParaRPr sz="2600"/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Detects obstacles and provides real-time navigation support</a:t>
            </a:r>
            <a:endParaRPr sz="2600"/>
          </a:p>
          <a:p>
            <a:pPr marL="9144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Enhances safety and independence through smart wearable technology </a:t>
            </a:r>
            <a:endParaRPr sz="2600"/>
          </a:p>
          <a:p>
            <a:pPr marL="9144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d3413f35ba_0_5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38" name="Google Shape;438;g3d3413f35ba_0_5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g3d3413f35ba_0_5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40" name="Google Shape;440;g3d3413f35ba_0_58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g3d3413f35ba_0_58"/>
          <p:cNvPicPr preferRelativeResize="0"/>
          <p:nvPr/>
        </p:nvPicPr>
        <p:blipFill rotWithShape="1">
          <a:blip r:embed="rId3">
            <a:alphaModFix/>
          </a:blip>
          <a:srcRect t="8112" b="8087"/>
          <a:stretch/>
        </p:blipFill>
        <p:spPr>
          <a:xfrm>
            <a:off x="3033300" y="1124400"/>
            <a:ext cx="3077400" cy="50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d3413f35ba_0_6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47" name="Google Shape;447;g3d3413f35ba_0_6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g3d3413f35ba_0_6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49" name="Google Shape;449;g3d3413f35ba_0_67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Google Shape;450;g3d3413f35ba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150" y="1044825"/>
            <a:ext cx="2271451" cy="506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3413f35ba_0_157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56" name="Google Shape;456;g3d3413f35ba_0_157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g3d3413f35ba_0_157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58" name="Google Shape;458;g3d3413f35ba_0_157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9" name="Google Shape;459;g3d3413f35ba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875" y="1044825"/>
            <a:ext cx="2272825" cy="50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d3413f35ba_0_76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65" name="Google Shape;465;g3d3413f35ba_0_76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g3d3413f35ba_0_76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67" name="Google Shape;467;g3d3413f35ba_0_76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8" name="Google Shape;468;g3d3413f35ba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150" y="1015825"/>
            <a:ext cx="2299150" cy="512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d3413f35ba_0_8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74" name="Google Shape;474;g3d3413f35ba_0_8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g3d3413f35ba_0_8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76" name="Google Shape;476;g3d3413f35ba_0_85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7" name="Google Shape;477;g3d3413f35ba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150" y="1059325"/>
            <a:ext cx="2284675" cy="50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d3413f35ba_0_94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83" name="Google Shape;483;g3d3413f35ba_0_94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g3d3413f35ba_0_9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85" name="Google Shape;485;g3d3413f35ba_0_94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6" name="Google Shape;486;g3d3413f35ba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950" y="1044825"/>
            <a:ext cx="2279350" cy="507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d3413f35ba_0_13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492" name="Google Shape;492;g3d3413f35ba_0_13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g3d3413f35ba_0_13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94" name="Google Shape;494;g3d3413f35ba_0_138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5" name="Google Shape;495;g3d3413f35ba_0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287" y="1030325"/>
            <a:ext cx="2287425" cy="50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d3413f35ba_0_10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01" name="Google Shape;501;g3d3413f35ba_0_10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g3d3413f35ba_0_10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03" name="Google Shape;503;g3d3413f35ba_0_103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4" name="Google Shape;504;g3d3413f35ba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788" y="1001325"/>
            <a:ext cx="2313674" cy="51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d3413f35ba_0_11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10" name="Google Shape;510;g3d3413f35ba_0_11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g3d3413f35ba_0_11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12" name="Google Shape;512;g3d3413f35ba_0_112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g3d3413f35ba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125" y="1044825"/>
            <a:ext cx="2281675" cy="50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d3413f35ba_0_12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19" name="Google Shape;519;g3d3413f35ba_0_12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g3d3413f35ba_0_12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21" name="Google Shape;521;g3d3413f35ba_0_121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2" name="Google Shape;522;g3d3413f35ba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788" y="1030300"/>
            <a:ext cx="2313674" cy="51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67544" y="2485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/>
              <a:t>ABSTRACT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01" name="Google Shape;201;p3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467544" y="1475656"/>
            <a:ext cx="813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accesses system via mobile app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 provides multiple safety alerts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Backend + AI process data and generate alerts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Camera enables real-time AI detection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d3413f35ba_0_130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28" name="Google Shape;528;g3d3413f35ba_0_130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g3d3413f35ba_0_130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30" name="Google Shape;530;g3d3413f35ba_0_130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Google Shape;531;g3d3413f35ba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025" y="981900"/>
            <a:ext cx="2310950" cy="51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d3413f35ba_0_14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37" name="Google Shape;537;g3d3413f35ba_0_14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3d3413f35ba_0_14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39" name="Google Shape;539;g3d3413f35ba_0_148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AND DISCUSSION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0" name="Google Shape;540;g3d3413f35ba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725" y="1064225"/>
            <a:ext cx="2320551" cy="506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d3413f35ba_0_42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46" name="Google Shape;546;g3d3413f35ba_0_42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g3d3413f35ba_0_4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48" name="Google Shape;548;g3d3413f35ba_0_42"/>
          <p:cNvSpPr txBox="1">
            <a:spLocks noGrp="1"/>
          </p:cNvSpPr>
          <p:nvPr>
            <p:ph type="body" idx="1"/>
          </p:nvPr>
        </p:nvSpPr>
        <p:spPr>
          <a:xfrm>
            <a:off x="418783" y="1380339"/>
            <a:ext cx="8219400" cy="4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AI-powered assistive cap enhances safety and navigation for visually impaired users.</a:t>
            </a:r>
            <a:endParaRPr sz="2600"/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Integrates sensors, camera, and edge AI for real-time obstacle and fall detection.</a:t>
            </a:r>
            <a:endParaRPr sz="2600"/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Improves user independence, awareness, and overall safety.</a:t>
            </a:r>
            <a:endParaRPr sz="2600"/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Demonstrates effective IoT and mobile app integration.</a:t>
            </a:r>
            <a:endParaRPr sz="2600"/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Promotes inclusive and accessible smart technology.</a:t>
            </a:r>
            <a:endParaRPr sz="2600"/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600"/>
              <a:t>Future scope: GPS navigation, voice commands, cloud analytics,priority obstacles warning,facial recognition.</a:t>
            </a:r>
            <a:endParaRPr sz="2600"/>
          </a:p>
          <a:p>
            <a:pPr marL="45720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549" name="Google Shape;549;g3d3413f35ba_0_42"/>
          <p:cNvSpPr txBox="1"/>
          <p:nvPr/>
        </p:nvSpPr>
        <p:spPr>
          <a:xfrm>
            <a:off x="601119" y="447292"/>
            <a:ext cx="81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38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8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6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/>
              <a:t>REFERENCES</a:t>
            </a:r>
            <a:endParaRPr b="1" u="sng"/>
          </a:p>
        </p:txBody>
      </p:sp>
      <p:sp>
        <p:nvSpPr>
          <p:cNvPr id="555" name="Google Shape;555;p68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56" name="Google Shape;556;p68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68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58" name="Google Shape;558;p68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4"/>
              <a:buNone/>
            </a:pPr>
            <a:r>
              <a:rPr lang="en-US" sz="1850"/>
              <a:t>[1] Bischof E, Botezatu A, Jakimov S, Suharenko I, Ostrovski A, Verbitsky A, Yanovich Y, Zhavoronkov A, &amp; Zmudze G, “LONGEVITY FOUNDATION: PERSPECTIVE ON DECENTRALIZED AUTONOMOUS ORGANIZATION FOR SPECIAL-PURPOSE FINANCING”, </a:t>
            </a:r>
            <a:r>
              <a:rPr lang="en-US" sz="1850" i="1"/>
              <a:t>IEEE Access</a:t>
            </a:r>
            <a:r>
              <a:rPr lang="en-US" sz="1850"/>
              <a:t>, volume 10, 2022 </a:t>
            </a:r>
            <a:endParaRPr sz="18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4"/>
              <a:buNone/>
            </a:pPr>
            <a:endParaRPr sz="185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4"/>
              <a:buNone/>
            </a:pPr>
            <a:r>
              <a:rPr lang="en-US" sz="1850"/>
              <a:t>[2] Zhang Y, Wang Z, Deng J, Gong Z, Flood I, &amp; Wang Y,”FRAMEWORK FOR A BLOCKCHAIN-BASED INFRASTRUCTURE PROJECT FINANCING SYSTEM”, </a:t>
            </a:r>
            <a:r>
              <a:rPr lang="en-US" sz="1850" i="1"/>
              <a:t>IEEE Access</a:t>
            </a:r>
            <a:r>
              <a:rPr lang="en-US" sz="1850"/>
              <a:t>, volume 9,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4"/>
              <a:buNone/>
            </a:pPr>
            <a:endParaRPr sz="185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24"/>
              <a:buNone/>
            </a:pPr>
            <a:r>
              <a:rPr lang="en-US" sz="1850"/>
              <a:t>[3]Muhammad Muneeb, Zeeshan Raza, Irfan Ul Haq, Omair Shafiq, ”SMARTCON: A BLOCKCHAIN-BASED FRAMEWORK FOR SMART CONTRACTS AND TRANSACTION MANAGEMENT”, </a:t>
            </a:r>
            <a:r>
              <a:rPr lang="en-US" sz="1850" i="1"/>
              <a:t>IEEE Access</a:t>
            </a:r>
            <a:r>
              <a:rPr lang="en-US" sz="1850"/>
              <a:t>, volume 10, 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24"/>
              <a:buNone/>
            </a:pPr>
            <a:endParaRPr sz="18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50"/>
              <a:t>[4] Giuseppe Antonio Pierro, Henrique Roch,” The Influence Factors on Ethereum Transaction Fees ”, </a:t>
            </a:r>
            <a:r>
              <a:rPr lang="en-US" sz="1850" i="1"/>
              <a:t>2019 IEEE/ACM 2nd International Workshop on Emerging Trends in Software Engineering for Blockchain (WETSEB)</a:t>
            </a:r>
            <a:endParaRPr sz="1850" i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9"/>
          <p:cNvSpPr txBox="1">
            <a:spLocks noGrp="1"/>
          </p:cNvSpPr>
          <p:nvPr>
            <p:ph type="title"/>
          </p:nvPr>
        </p:nvSpPr>
        <p:spPr>
          <a:xfrm>
            <a:off x="502932" y="1932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/>
              <a:t>REFERENCES(Cont..)</a:t>
            </a:r>
            <a:endParaRPr b="1" u="sng"/>
          </a:p>
        </p:txBody>
      </p:sp>
      <p:sp>
        <p:nvSpPr>
          <p:cNvPr id="564" name="Google Shape;564;p69"/>
          <p:cNvSpPr txBox="1">
            <a:spLocks noGrp="1"/>
          </p:cNvSpPr>
          <p:nvPr>
            <p:ph type="body" idx="1"/>
          </p:nvPr>
        </p:nvSpPr>
        <p:spPr>
          <a:xfrm>
            <a:off x="502932" y="1188194"/>
            <a:ext cx="8229600" cy="490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/>
              <a:t>[5] Bin Wang, Xiaohan Yuan, Li Duan, Chunhua Su, Wei Wang, Hongliang Ma,”DEFISCANNER: SPOTTING DEFI ATTACKS EXPLOITING LOGIC VULNERABILITIES ON BLOCKCHAIN”, </a:t>
            </a:r>
            <a:r>
              <a:rPr lang="en-US" sz="1900" i="1"/>
              <a:t>IEEE TRANSACTIONS ON COMPUTATIONAL SOCIAL SYSTEMS</a:t>
            </a:r>
            <a:r>
              <a:rPr lang="en-US" sz="1900"/>
              <a:t>, 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[6] B.Sriman, S.Ganesh Kumar,”DECENTRALIZED FINANCE (DEFI): THE FUTURE OF FINANCE AND DEFI APPLICATION FOR ETHEREUM BLOCKCHAIN BASED FINANCE MARKET”, </a:t>
            </a:r>
            <a:r>
              <a:rPr lang="en-US" sz="1900" i="1"/>
              <a:t>International Conference on Advances in Computing, Communication and Applied Informatics (ACCAI)</a:t>
            </a:r>
            <a:r>
              <a:rPr lang="en-US" sz="1900"/>
              <a:t>, 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900"/>
              <a:t>[7] Michael Darlin, Georgios Palaiokrassas, Leandros Tassiulas,”DEBT-FINANCED COLLATERAL AND STABILITY RISKS IN THE DEFI ECOSYSTEM”, </a:t>
            </a:r>
            <a:r>
              <a:rPr lang="en-US" sz="1900" i="1"/>
              <a:t>4th Conference on Blockchain Research &amp; Applications for Innovative Networks and Services (BRAINS)</a:t>
            </a:r>
            <a:r>
              <a:rPr lang="en-US" sz="1900"/>
              <a:t>, 2022</a:t>
            </a:r>
            <a:endParaRPr/>
          </a:p>
        </p:txBody>
      </p:sp>
      <p:sp>
        <p:nvSpPr>
          <p:cNvPr id="565" name="Google Shape;565;p69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66" name="Google Shape;566;p69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69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0"/>
          <p:cNvSpPr txBox="1">
            <a:spLocks noGrp="1"/>
          </p:cNvSpPr>
          <p:nvPr>
            <p:ph type="title"/>
          </p:nvPr>
        </p:nvSpPr>
        <p:spPr>
          <a:xfrm>
            <a:off x="449796" y="332656"/>
            <a:ext cx="8229600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u="sng"/>
              <a:t>THANK YOU</a:t>
            </a:r>
            <a:endParaRPr/>
          </a:p>
        </p:txBody>
      </p:sp>
      <p:sp>
        <p:nvSpPr>
          <p:cNvPr id="573" name="Google Shape;573;p70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574" name="Google Shape;574;p70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70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3413f35ba_0_1"/>
          <p:cNvSpPr txBox="1">
            <a:spLocks noGrp="1"/>
          </p:cNvSpPr>
          <p:nvPr>
            <p:ph type="title"/>
          </p:nvPr>
        </p:nvSpPr>
        <p:spPr>
          <a:xfrm>
            <a:off x="467544" y="2485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b="1" u="sng"/>
              <a:t>OBJECTIVES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g3d3413f35ba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3d3413f35ba_0_1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11" name="Google Shape;211;g3d3413f35ba_0_1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3d3413f35ba_0_1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3d3413f35ba_0_1"/>
          <p:cNvSpPr txBox="1"/>
          <p:nvPr/>
        </p:nvSpPr>
        <p:spPr>
          <a:xfrm>
            <a:off x="467544" y="1475656"/>
            <a:ext cx="813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 obstacles and classify objects in real time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navigation assistance through audio/haptic alerts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fall detection and emergency alert system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accuracy, portability, and ease of use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LITERATURE SURVEY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dt" idx="10"/>
          </p:nvPr>
        </p:nvSpPr>
        <p:spPr>
          <a:xfrm>
            <a:off x="0" y="6381328"/>
            <a:ext cx="899592" cy="3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31-04-2026</a:t>
            </a:r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ftr" idx="11"/>
          </p:nvPr>
        </p:nvSpPr>
        <p:spPr>
          <a:xfrm>
            <a:off x="971600" y="6381328"/>
            <a:ext cx="6624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B.E.A.C.O.N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5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7" name="Google Shape;227;p22"/>
          <p:cNvGraphicFramePr/>
          <p:nvPr/>
        </p:nvGraphicFramePr>
        <p:xfrm>
          <a:off x="643046" y="496011"/>
          <a:ext cx="3000000" cy="3000000"/>
        </p:xfrm>
        <a:graphic>
          <a:graphicData uri="http://schemas.openxmlformats.org/drawingml/2006/table">
            <a:tbl>
              <a:tblPr firstCol="1" lastCol="1" bandRow="1" bandCol="1">
                <a:noFill/>
                <a:tableStyleId>{3B70C835-0A22-4037-BC63-F0D3758EF19C}</a:tableStyleId>
              </a:tblPr>
              <a:tblGrid>
                <a:gridCol w="21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Papers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Authos(s)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/>
                        <a:t>Technical Findings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Gaps Identified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850" b="0"/>
                        <a:t>Safety Helmet Detection Based on Improved YOLOv8 (2024)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Xudong Song, Tiankai Zhang, Weiguo Yi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YOLOv8-based helmet detection</a:t>
                      </a:r>
                      <a:endParaRPr sz="185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Single-task; no assistive features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Smart Helmet 5.0 for Industrial IoT Using AI (2020)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I. Campero-Jurado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IoT sensors + CNN monitoring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No vision-based detection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Computer Vision Based Road Obstacle Detection (2025)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Hamza Assemlali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Vision-based obstacle detection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Not wearable; no user alerts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2a4a14c66_0_13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3" name="Google Shape;233;g3d2a4a14c66_0_13"/>
          <p:cNvGraphicFramePr/>
          <p:nvPr/>
        </p:nvGraphicFramePr>
        <p:xfrm>
          <a:off x="578371" y="437136"/>
          <a:ext cx="3000000" cy="3000000"/>
        </p:xfrm>
        <a:graphic>
          <a:graphicData uri="http://schemas.openxmlformats.org/drawingml/2006/table">
            <a:tbl>
              <a:tblPr firstCol="1" lastCol="1" bandRow="1" bandCol="1">
                <a:noFill/>
                <a:tableStyleId>{3B70C835-0A22-4037-BC63-F0D3758EF19C}</a:tableStyleId>
              </a:tblPr>
              <a:tblGrid>
                <a:gridCol w="217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Papers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Authos(s)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/>
                        <a:t>Technical Findings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Gaps Identified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850" b="0"/>
                        <a:t>Obstacle Detection for Visually Impaired Using IoT Sensors (2025)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Sunnia Ikram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Ultrasonic/IR obstacle sensing</a:t>
                      </a:r>
                      <a:endParaRPr sz="185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No object classification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Personal Voice Assistant Security and Privacy (2022)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Peng Cheng, Utz Roedig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Voice assistant security analysis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No navigation/awareness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Smart Helmet Compliance Detection Using YOLO-M (2023)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Lili Wang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YOLO-M helmet detection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Limited to single function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Visual Fall Detection for Assistive Living (2023)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Samyan Qayyum Wahla et al.</a:t>
                      </a:r>
                      <a:endParaRPr sz="185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Video-based fall detection</a:t>
                      </a:r>
                      <a:endParaRPr sz="185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No obstacle/navigation support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2a4a14c66_0_34"/>
          <p:cNvSpPr txBox="1">
            <a:spLocks noGrp="1"/>
          </p:cNvSpPr>
          <p:nvPr>
            <p:ph type="sldNum" idx="12"/>
          </p:nvPr>
        </p:nvSpPr>
        <p:spPr>
          <a:xfrm>
            <a:off x="7668344" y="6381328"/>
            <a:ext cx="65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9" name="Google Shape;239;g3d2a4a14c66_0_34"/>
          <p:cNvGraphicFramePr/>
          <p:nvPr/>
        </p:nvGraphicFramePr>
        <p:xfrm>
          <a:off x="578358" y="484211"/>
          <a:ext cx="3000000" cy="3000000"/>
        </p:xfrm>
        <a:graphic>
          <a:graphicData uri="http://schemas.openxmlformats.org/drawingml/2006/table">
            <a:tbl>
              <a:tblPr firstCol="1" lastCol="1" bandRow="1" bandCol="1">
                <a:noFill/>
                <a:tableStyleId>{3B70C835-0A22-4037-BC63-F0D3758EF19C}</a:tableStyleId>
              </a:tblPr>
              <a:tblGrid>
                <a:gridCol w="24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Papers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Authos(s)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/>
                        <a:t>Technical Findings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Gaps Identified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850" b="0"/>
                        <a:t>Deep Learning Framework for Brazilian Coins (2023)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Debabrata Swain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CNN-based classification of coin images</a:t>
                      </a:r>
                      <a:endParaRPr sz="185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Static task only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Human-Centered AI in Smart Farming (2024)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Andreas Holzinger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AI + IoT system for adaptive decision-making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Domain-specific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Omni-Directional Obstacle Detection (2020)</a:t>
                      </a:r>
                      <a:endParaRPr sz="1850" b="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Xiangmo Zhao et al.</a:t>
                      </a:r>
                      <a:endParaRPr sz="1850" b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/>
                        <a:t>Depth camera-based 360° obstacle detection system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50" b="0"/>
                        <a:t>High cost; not wearable</a:t>
                      </a:r>
                      <a:endParaRPr sz="185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45</Slides>
  <Notes>45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Office Theme</vt:lpstr>
      <vt:lpstr>Blind Enhanced and Assistive Cap with Optical Navigation</vt:lpstr>
      <vt:lpstr>CONTENTS</vt:lpstr>
      <vt:lpstr>INTRODUCTION</vt:lpstr>
      <vt:lpstr>ABSTRACT</vt:lpstr>
      <vt:lpstr>OBJECTIVES</vt:lpstr>
      <vt:lpstr>LITERATURE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REFERENCES(Cont..)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 Enhanced and Assistive Cap with Optical Navigation</dc:title>
  <dc:creator>User</dc:creator>
  <cp:lastModifiedBy>bashaar abdullah</cp:lastModifiedBy>
  <cp:revision>2</cp:revision>
  <dcterms:modified xsi:type="dcterms:W3CDTF">2026-05-13T02:33:01Z</dcterms:modified>
</cp:coreProperties>
</file>